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ooper BT Bold"/>
      <p:regular r:id="rId9"/>
    </p:embeddedFont>
    <p:embeddedFont>
      <p:font typeface="Gagalin"/>
      <p:regular r:id="rId10"/>
    </p:embeddedFont>
    <p:embeddedFont>
      <p:font typeface="Lora" pitchFamily="2" charset="-52"/>
      <p:regular r:id="rId11"/>
    </p:embeddedFont>
    <p:embeddedFont>
      <p:font typeface="The Seasons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6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svg"/><Relationship Id="rId7" Type="http://schemas.openxmlformats.org/officeDocument/2006/relationships/image" Target="../media/image2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6.sv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6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0F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6263" y="1967438"/>
            <a:ext cx="8862383" cy="6352124"/>
          </a:xfrm>
          <a:custGeom>
            <a:avLst/>
            <a:gdLst/>
            <a:ahLst/>
            <a:cxnLst/>
            <a:rect l="l" t="t" r="r" b="b"/>
            <a:pathLst>
              <a:path w="8862383" h="6352124">
                <a:moveTo>
                  <a:pt x="0" y="0"/>
                </a:moveTo>
                <a:lnTo>
                  <a:pt x="8862382" y="0"/>
                </a:lnTo>
                <a:lnTo>
                  <a:pt x="8862382" y="6352124"/>
                </a:lnTo>
                <a:lnTo>
                  <a:pt x="0" y="6352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22371" y="0"/>
            <a:ext cx="8360046" cy="8360046"/>
          </a:xfrm>
          <a:custGeom>
            <a:avLst/>
            <a:gdLst/>
            <a:ahLst/>
            <a:cxnLst/>
            <a:rect l="l" t="t" r="r" b="b"/>
            <a:pathLst>
              <a:path w="8360046" h="8360046">
                <a:moveTo>
                  <a:pt x="0" y="0"/>
                </a:moveTo>
                <a:lnTo>
                  <a:pt x="8360047" y="0"/>
                </a:lnTo>
                <a:lnTo>
                  <a:pt x="8360047" y="8360046"/>
                </a:lnTo>
                <a:lnTo>
                  <a:pt x="0" y="8360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45722" y="4662657"/>
            <a:ext cx="6913345" cy="3396648"/>
          </a:xfrm>
          <a:custGeom>
            <a:avLst/>
            <a:gdLst/>
            <a:ahLst/>
            <a:cxnLst/>
            <a:rect l="l" t="t" r="r" b="b"/>
            <a:pathLst>
              <a:path w="6913345" h="3396648">
                <a:moveTo>
                  <a:pt x="0" y="0"/>
                </a:moveTo>
                <a:lnTo>
                  <a:pt x="6913345" y="0"/>
                </a:lnTo>
                <a:lnTo>
                  <a:pt x="6913345" y="3396648"/>
                </a:lnTo>
                <a:lnTo>
                  <a:pt x="0" y="33966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037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58079" y="6294306"/>
            <a:ext cx="5238750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spc="-74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Представители от 10,11,12 клас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3752977"/>
            <a:ext cx="9322371" cy="1892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>
                <a:solidFill>
                  <a:srgbClr val="202F5A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НГПИ</a:t>
            </a:r>
          </a:p>
          <a:p>
            <a:pPr marL="0" lvl="0" indent="0" algn="ctr">
              <a:lnSpc>
                <a:spcPts val="7200"/>
              </a:lnSpc>
            </a:pPr>
            <a:r>
              <a:rPr lang="en-US" sz="7200" b="1">
                <a:solidFill>
                  <a:srgbClr val="202F5A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,,Свети Лука"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67369" y="2451482"/>
            <a:ext cx="4220170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202F5A"/>
                </a:solidFill>
                <a:latin typeface="Lora"/>
                <a:ea typeface="Lora"/>
                <a:cs typeface="Lora"/>
                <a:sym typeface="Lora"/>
              </a:rPr>
              <a:t>УЧЕНИЦИ ОТ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9756140"/>
            <a:ext cx="10608687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A68E45"/>
                </a:solidFill>
                <a:latin typeface="The Seasons"/>
                <a:ea typeface="The Seasons"/>
                <a:cs typeface="The Seasons"/>
                <a:sym typeface="The Seasons"/>
              </a:rPr>
              <a:t>Изготвила презентацията : Виктория Захариева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0F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3451" y="552250"/>
            <a:ext cx="17101098" cy="9231598"/>
            <a:chOff x="0" y="0"/>
            <a:chExt cx="22801464" cy="123087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5"/>
                  </a:lnTo>
                  <a:lnTo>
                    <a:pt x="0" y="7683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5525876" y="0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5"/>
                  </a:lnTo>
                  <a:lnTo>
                    <a:pt x="0" y="7683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0800000">
              <a:off x="5623679" y="4625643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4"/>
                  </a:lnTo>
                  <a:lnTo>
                    <a:pt x="0" y="7683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10800000">
              <a:off x="97803" y="4625643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4" y="0"/>
                  </a:lnTo>
                  <a:lnTo>
                    <a:pt x="17177784" y="7683154"/>
                  </a:lnTo>
                  <a:lnTo>
                    <a:pt x="0" y="7683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-3159723" y="2028223"/>
            <a:ext cx="8668026" cy="9132977"/>
          </a:xfrm>
          <a:custGeom>
            <a:avLst/>
            <a:gdLst/>
            <a:ahLst/>
            <a:cxnLst/>
            <a:rect l="l" t="t" r="r" b="b"/>
            <a:pathLst>
              <a:path w="8668026" h="9132977">
                <a:moveTo>
                  <a:pt x="0" y="0"/>
                </a:moveTo>
                <a:lnTo>
                  <a:pt x="8668026" y="0"/>
                </a:lnTo>
                <a:lnTo>
                  <a:pt x="8668026" y="9132978"/>
                </a:lnTo>
                <a:lnTo>
                  <a:pt x="0" y="91329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214765" y="6185749"/>
            <a:ext cx="1123338" cy="1928477"/>
          </a:xfrm>
          <a:custGeom>
            <a:avLst/>
            <a:gdLst/>
            <a:ahLst/>
            <a:cxnLst/>
            <a:rect l="l" t="t" r="r" b="b"/>
            <a:pathLst>
              <a:path w="1123338" h="1928477">
                <a:moveTo>
                  <a:pt x="0" y="0"/>
                </a:moveTo>
                <a:lnTo>
                  <a:pt x="1123338" y="0"/>
                </a:lnTo>
                <a:lnTo>
                  <a:pt x="1123338" y="1928477"/>
                </a:lnTo>
                <a:lnTo>
                  <a:pt x="0" y="19284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107934" y="7384476"/>
            <a:ext cx="1617879" cy="1332544"/>
          </a:xfrm>
          <a:custGeom>
            <a:avLst/>
            <a:gdLst/>
            <a:ahLst/>
            <a:cxnLst/>
            <a:rect l="l" t="t" r="r" b="b"/>
            <a:pathLst>
              <a:path w="1617879" h="1332544">
                <a:moveTo>
                  <a:pt x="0" y="0"/>
                </a:moveTo>
                <a:lnTo>
                  <a:pt x="1617879" y="0"/>
                </a:lnTo>
                <a:lnTo>
                  <a:pt x="1617879" y="1332544"/>
                </a:lnTo>
                <a:lnTo>
                  <a:pt x="0" y="13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508303" y="5168049"/>
            <a:ext cx="10103147" cy="2059240"/>
          </a:xfrm>
          <a:custGeom>
            <a:avLst/>
            <a:gdLst/>
            <a:ahLst/>
            <a:cxnLst/>
            <a:rect l="l" t="t" r="r" b="b"/>
            <a:pathLst>
              <a:path w="10103147" h="2059240">
                <a:moveTo>
                  <a:pt x="0" y="0"/>
                </a:moveTo>
                <a:lnTo>
                  <a:pt x="10103147" y="0"/>
                </a:lnTo>
                <a:lnTo>
                  <a:pt x="10103147" y="2059240"/>
                </a:lnTo>
                <a:lnTo>
                  <a:pt x="0" y="20592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138816" y="2042443"/>
            <a:ext cx="10685074" cy="160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200"/>
              </a:lnSpc>
            </a:pPr>
            <a:r>
              <a:rPr lang="en-US" sz="6200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Избрахме да помогнем на фондацията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0F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3451" y="552250"/>
            <a:ext cx="17101098" cy="9231598"/>
            <a:chOff x="0" y="0"/>
            <a:chExt cx="22801464" cy="123087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5"/>
                  </a:lnTo>
                  <a:lnTo>
                    <a:pt x="0" y="7683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5525876" y="0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5"/>
                  </a:lnTo>
                  <a:lnTo>
                    <a:pt x="0" y="7683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0800000">
              <a:off x="5623679" y="4625643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4"/>
                  </a:lnTo>
                  <a:lnTo>
                    <a:pt x="0" y="7683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10800000">
              <a:off x="97803" y="4625643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4" y="0"/>
                  </a:lnTo>
                  <a:lnTo>
                    <a:pt x="17177784" y="7683154"/>
                  </a:lnTo>
                  <a:lnTo>
                    <a:pt x="0" y="7683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3042641" y="3444699"/>
            <a:ext cx="1303610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spc="-100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Кутия за благотворителност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42641" y="7008165"/>
            <a:ext cx="11066941" cy="153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spc="-88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Учение/Workshop по рисуване за деца в сиропиталища  </a:t>
            </a:r>
          </a:p>
        </p:txBody>
      </p:sp>
      <p:sp>
        <p:nvSpPr>
          <p:cNvPr id="9" name="Freeform 9"/>
          <p:cNvSpPr/>
          <p:nvPr/>
        </p:nvSpPr>
        <p:spPr>
          <a:xfrm>
            <a:off x="14083874" y="3020926"/>
            <a:ext cx="2643107" cy="8354649"/>
          </a:xfrm>
          <a:custGeom>
            <a:avLst/>
            <a:gdLst/>
            <a:ahLst/>
            <a:cxnLst/>
            <a:rect l="l" t="t" r="r" b="b"/>
            <a:pathLst>
              <a:path w="2643107" h="8354649">
                <a:moveTo>
                  <a:pt x="0" y="0"/>
                </a:moveTo>
                <a:lnTo>
                  <a:pt x="2643107" y="0"/>
                </a:lnTo>
                <a:lnTo>
                  <a:pt x="2643107" y="8354650"/>
                </a:lnTo>
                <a:lnTo>
                  <a:pt x="0" y="8354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94111" y="3549474"/>
            <a:ext cx="580632" cy="661175"/>
          </a:xfrm>
          <a:custGeom>
            <a:avLst/>
            <a:gdLst/>
            <a:ahLst/>
            <a:cxnLst/>
            <a:rect l="l" t="t" r="r" b="b"/>
            <a:pathLst>
              <a:path w="580632" h="661175">
                <a:moveTo>
                  <a:pt x="0" y="0"/>
                </a:moveTo>
                <a:lnTo>
                  <a:pt x="580632" y="0"/>
                </a:lnTo>
                <a:lnTo>
                  <a:pt x="580632" y="661175"/>
                </a:lnTo>
                <a:lnTo>
                  <a:pt x="0" y="661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94111" y="5366822"/>
            <a:ext cx="580632" cy="661175"/>
          </a:xfrm>
          <a:custGeom>
            <a:avLst/>
            <a:gdLst/>
            <a:ahLst/>
            <a:cxnLst/>
            <a:rect l="l" t="t" r="r" b="b"/>
            <a:pathLst>
              <a:path w="580632" h="661175">
                <a:moveTo>
                  <a:pt x="0" y="0"/>
                </a:moveTo>
                <a:lnTo>
                  <a:pt x="580632" y="0"/>
                </a:lnTo>
                <a:lnTo>
                  <a:pt x="580632" y="661175"/>
                </a:lnTo>
                <a:lnTo>
                  <a:pt x="0" y="661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994111" y="7180522"/>
            <a:ext cx="580632" cy="661175"/>
          </a:xfrm>
          <a:custGeom>
            <a:avLst/>
            <a:gdLst/>
            <a:ahLst/>
            <a:cxnLst/>
            <a:rect l="l" t="t" r="r" b="b"/>
            <a:pathLst>
              <a:path w="580632" h="661175">
                <a:moveTo>
                  <a:pt x="0" y="0"/>
                </a:moveTo>
                <a:lnTo>
                  <a:pt x="580632" y="0"/>
                </a:lnTo>
                <a:lnTo>
                  <a:pt x="580632" y="661176"/>
                </a:lnTo>
                <a:lnTo>
                  <a:pt x="0" y="661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956337">
            <a:off x="13742924" y="1897943"/>
            <a:ext cx="849249" cy="1262397"/>
          </a:xfrm>
          <a:custGeom>
            <a:avLst/>
            <a:gdLst/>
            <a:ahLst/>
            <a:cxnLst/>
            <a:rect l="l" t="t" r="r" b="b"/>
            <a:pathLst>
              <a:path w="849249" h="1262397">
                <a:moveTo>
                  <a:pt x="0" y="0"/>
                </a:moveTo>
                <a:lnTo>
                  <a:pt x="849249" y="0"/>
                </a:lnTo>
                <a:lnTo>
                  <a:pt x="849249" y="1262397"/>
                </a:lnTo>
                <a:lnTo>
                  <a:pt x="0" y="12623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61889" flipH="1">
            <a:off x="12855569" y="5143500"/>
            <a:ext cx="1228305" cy="1693152"/>
          </a:xfrm>
          <a:custGeom>
            <a:avLst/>
            <a:gdLst/>
            <a:ahLst/>
            <a:cxnLst/>
            <a:rect l="l" t="t" r="r" b="b"/>
            <a:pathLst>
              <a:path w="1228305" h="1693152">
                <a:moveTo>
                  <a:pt x="1228305" y="0"/>
                </a:moveTo>
                <a:lnTo>
                  <a:pt x="0" y="0"/>
                </a:lnTo>
                <a:lnTo>
                  <a:pt x="0" y="1693152"/>
                </a:lnTo>
                <a:lnTo>
                  <a:pt x="1228305" y="1693152"/>
                </a:lnTo>
                <a:lnTo>
                  <a:pt x="122830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722847">
            <a:off x="15078119" y="1523382"/>
            <a:ext cx="1666432" cy="960471"/>
          </a:xfrm>
          <a:custGeom>
            <a:avLst/>
            <a:gdLst/>
            <a:ahLst/>
            <a:cxnLst/>
            <a:rect l="l" t="t" r="r" b="b"/>
            <a:pathLst>
              <a:path w="1666432" h="960471">
                <a:moveTo>
                  <a:pt x="0" y="0"/>
                </a:moveTo>
                <a:lnTo>
                  <a:pt x="1666432" y="0"/>
                </a:lnTo>
                <a:lnTo>
                  <a:pt x="1666432" y="960471"/>
                </a:lnTo>
                <a:lnTo>
                  <a:pt x="0" y="9604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881418" y="1856189"/>
            <a:ext cx="10580713" cy="113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00"/>
              </a:lnSpc>
            </a:pPr>
            <a:r>
              <a:rPr lang="en-US" sz="8500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Нашите каузи: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75951" y="5281097"/>
            <a:ext cx="9964914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 spc="-94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Картички за благотворителност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0F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3451" y="552250"/>
            <a:ext cx="17101098" cy="9231598"/>
            <a:chOff x="0" y="0"/>
            <a:chExt cx="22801464" cy="123087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5"/>
                  </a:lnTo>
                  <a:lnTo>
                    <a:pt x="0" y="7683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5525876" y="0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5"/>
                  </a:lnTo>
                  <a:lnTo>
                    <a:pt x="0" y="7683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0800000">
              <a:off x="5623679" y="4625643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4"/>
                  </a:lnTo>
                  <a:lnTo>
                    <a:pt x="0" y="7683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10800000">
              <a:off x="97803" y="4625643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4" y="0"/>
                  </a:lnTo>
                  <a:lnTo>
                    <a:pt x="17177784" y="7683154"/>
                  </a:lnTo>
                  <a:lnTo>
                    <a:pt x="0" y="7683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2589668">
            <a:off x="14532570" y="6634871"/>
            <a:ext cx="1724033" cy="2959713"/>
          </a:xfrm>
          <a:custGeom>
            <a:avLst/>
            <a:gdLst/>
            <a:ahLst/>
            <a:cxnLst/>
            <a:rect l="l" t="t" r="r" b="b"/>
            <a:pathLst>
              <a:path w="1724033" h="2959713">
                <a:moveTo>
                  <a:pt x="0" y="0"/>
                </a:moveTo>
                <a:lnTo>
                  <a:pt x="1724033" y="0"/>
                </a:lnTo>
                <a:lnTo>
                  <a:pt x="1724033" y="2959713"/>
                </a:lnTo>
                <a:lnTo>
                  <a:pt x="0" y="29597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619933" y="552250"/>
            <a:ext cx="1040898" cy="2449629"/>
          </a:xfrm>
          <a:custGeom>
            <a:avLst/>
            <a:gdLst/>
            <a:ahLst/>
            <a:cxnLst/>
            <a:rect l="l" t="t" r="r" b="b"/>
            <a:pathLst>
              <a:path w="1040898" h="2449629">
                <a:moveTo>
                  <a:pt x="0" y="0"/>
                </a:moveTo>
                <a:lnTo>
                  <a:pt x="1040898" y="0"/>
                </a:lnTo>
                <a:lnTo>
                  <a:pt x="1040898" y="2449629"/>
                </a:lnTo>
                <a:lnTo>
                  <a:pt x="0" y="2449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91356" b="-1730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566375" y="1176812"/>
            <a:ext cx="4158293" cy="8081488"/>
          </a:xfrm>
          <a:custGeom>
            <a:avLst/>
            <a:gdLst/>
            <a:ahLst/>
            <a:cxnLst/>
            <a:rect l="l" t="t" r="r" b="b"/>
            <a:pathLst>
              <a:path w="4158293" h="8081488">
                <a:moveTo>
                  <a:pt x="0" y="0"/>
                </a:moveTo>
                <a:lnTo>
                  <a:pt x="4158293" y="0"/>
                </a:lnTo>
                <a:lnTo>
                  <a:pt x="4158293" y="8081488"/>
                </a:lnTo>
                <a:lnTo>
                  <a:pt x="0" y="8081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594345" y="5743104"/>
            <a:ext cx="6051176" cy="4114800"/>
          </a:xfrm>
          <a:custGeom>
            <a:avLst/>
            <a:gdLst/>
            <a:ahLst/>
            <a:cxnLst/>
            <a:rect l="l" t="t" r="r" b="b"/>
            <a:pathLst>
              <a:path w="6051176" h="4114800">
                <a:moveTo>
                  <a:pt x="0" y="0"/>
                </a:moveTo>
                <a:lnTo>
                  <a:pt x="6051176" y="0"/>
                </a:lnTo>
                <a:lnTo>
                  <a:pt x="6051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36379" y="1891364"/>
            <a:ext cx="8093470" cy="168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00"/>
              </a:lnSpc>
            </a:pPr>
            <a:r>
              <a:rPr lang="en-US" sz="6500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Кутия за благотворителност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3969272"/>
            <a:ext cx="8031450" cy="432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4940"/>
              </a:lnSpc>
              <a:buFont typeface="Arial"/>
              <a:buChar char="•"/>
            </a:pPr>
            <a:r>
              <a:rPr lang="en-US" sz="3800" spc="-76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Събиране на пари с цел помагане в кампанията ,,Програма “Есен-зима 2024/2025"</a:t>
            </a:r>
          </a:p>
          <a:p>
            <a:pPr algn="l">
              <a:lnSpc>
                <a:spcPts val="4940"/>
              </a:lnSpc>
            </a:pPr>
            <a:endParaRPr lang="en-US" sz="3800" spc="-76">
              <a:solidFill>
                <a:srgbClr val="202F5A"/>
              </a:solidFill>
              <a:latin typeface="Gagalin"/>
              <a:ea typeface="Gagalin"/>
              <a:cs typeface="Gagalin"/>
              <a:sym typeface="Gagalin"/>
            </a:endParaRPr>
          </a:p>
          <a:p>
            <a:pPr marL="820421" lvl="1" indent="-410210" algn="l">
              <a:lnSpc>
                <a:spcPts val="4940"/>
              </a:lnSpc>
              <a:buFont typeface="Arial"/>
              <a:buChar char="•"/>
            </a:pPr>
            <a:r>
              <a:rPr lang="en-US" sz="3800" spc="-76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Картички и подаръци за деца с цел помагане на ,,Коледна кампания 2024"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0F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3451" y="552250"/>
            <a:ext cx="17101098" cy="9231598"/>
            <a:chOff x="0" y="0"/>
            <a:chExt cx="22801464" cy="123087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5"/>
                  </a:lnTo>
                  <a:lnTo>
                    <a:pt x="0" y="7683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5525876" y="0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5"/>
                  </a:lnTo>
                  <a:lnTo>
                    <a:pt x="0" y="7683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0800000">
              <a:off x="5623679" y="4625643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4"/>
                  </a:lnTo>
                  <a:lnTo>
                    <a:pt x="0" y="7683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10800000">
              <a:off x="97803" y="4625643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4" y="0"/>
                  </a:lnTo>
                  <a:lnTo>
                    <a:pt x="17177784" y="7683154"/>
                  </a:lnTo>
                  <a:lnTo>
                    <a:pt x="0" y="7683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593451" y="552250"/>
            <a:ext cx="5469732" cy="9116220"/>
          </a:xfrm>
          <a:custGeom>
            <a:avLst/>
            <a:gdLst/>
            <a:ahLst/>
            <a:cxnLst/>
            <a:rect l="l" t="t" r="r" b="b"/>
            <a:pathLst>
              <a:path w="5469732" h="9116220">
                <a:moveTo>
                  <a:pt x="0" y="0"/>
                </a:moveTo>
                <a:lnTo>
                  <a:pt x="5469732" y="0"/>
                </a:lnTo>
                <a:lnTo>
                  <a:pt x="5469732" y="9116220"/>
                </a:lnTo>
                <a:lnTo>
                  <a:pt x="0" y="9116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275601">
            <a:off x="15638390" y="4784331"/>
            <a:ext cx="5299220" cy="5470162"/>
          </a:xfrm>
          <a:custGeom>
            <a:avLst/>
            <a:gdLst/>
            <a:ahLst/>
            <a:cxnLst/>
            <a:rect l="l" t="t" r="r" b="b"/>
            <a:pathLst>
              <a:path w="5299220" h="5470162">
                <a:moveTo>
                  <a:pt x="0" y="0"/>
                </a:moveTo>
                <a:lnTo>
                  <a:pt x="5299220" y="0"/>
                </a:lnTo>
                <a:lnTo>
                  <a:pt x="5299220" y="5470163"/>
                </a:lnTo>
                <a:lnTo>
                  <a:pt x="0" y="54701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9979" y="552250"/>
            <a:ext cx="2583449" cy="3055693"/>
          </a:xfrm>
          <a:custGeom>
            <a:avLst/>
            <a:gdLst/>
            <a:ahLst/>
            <a:cxnLst/>
            <a:rect l="l" t="t" r="r" b="b"/>
            <a:pathLst>
              <a:path w="2583449" h="3055693">
                <a:moveTo>
                  <a:pt x="0" y="0"/>
                </a:moveTo>
                <a:lnTo>
                  <a:pt x="2583449" y="0"/>
                </a:lnTo>
                <a:lnTo>
                  <a:pt x="2583449" y="3055693"/>
                </a:lnTo>
                <a:lnTo>
                  <a:pt x="0" y="30556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-122536"/>
            <a:ext cx="1913471" cy="1457717"/>
          </a:xfrm>
          <a:custGeom>
            <a:avLst/>
            <a:gdLst/>
            <a:ahLst/>
            <a:cxnLst/>
            <a:rect l="l" t="t" r="r" b="b"/>
            <a:pathLst>
              <a:path w="1913471" h="1457717">
                <a:moveTo>
                  <a:pt x="0" y="0"/>
                </a:moveTo>
                <a:lnTo>
                  <a:pt x="1913471" y="0"/>
                </a:lnTo>
                <a:lnTo>
                  <a:pt x="1913471" y="1457717"/>
                </a:lnTo>
                <a:lnTo>
                  <a:pt x="0" y="14577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359327" y="3182659"/>
            <a:ext cx="9412377" cy="6230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5242" lvl="1" indent="-372621" algn="l">
              <a:lnSpc>
                <a:spcPts val="4487"/>
              </a:lnSpc>
              <a:buFont typeface="Arial"/>
              <a:buChar char="•"/>
            </a:pPr>
            <a:r>
              <a:rPr lang="en-US" sz="3451" spc="-69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щанд в училище за деня на отворените врати на НГПИ ,,Св.Лука" 07.12.2024</a:t>
            </a:r>
          </a:p>
          <a:p>
            <a:pPr algn="l">
              <a:lnSpc>
                <a:spcPts val="4487"/>
              </a:lnSpc>
            </a:pPr>
            <a:endParaRPr lang="en-US" sz="3451" spc="-69">
              <a:solidFill>
                <a:srgbClr val="202F5A"/>
              </a:solidFill>
              <a:latin typeface="Gagalin"/>
              <a:ea typeface="Gagalin"/>
              <a:cs typeface="Gagalin"/>
              <a:sym typeface="Gagalin"/>
            </a:endParaRPr>
          </a:p>
          <a:p>
            <a:pPr marL="745242" lvl="1" indent="-372621" algn="l">
              <a:lnSpc>
                <a:spcPts val="4487"/>
              </a:lnSpc>
              <a:buFont typeface="Arial"/>
              <a:buChar char="•"/>
            </a:pPr>
            <a:r>
              <a:rPr lang="en-US" sz="3451" spc="-69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Разделяне на парите 50/50 за всяка продадена картичка за ученика и благотворителност</a:t>
            </a:r>
          </a:p>
          <a:p>
            <a:pPr algn="l">
              <a:lnSpc>
                <a:spcPts val="4487"/>
              </a:lnSpc>
            </a:pPr>
            <a:endParaRPr lang="en-US" sz="3451" spc="-69">
              <a:solidFill>
                <a:srgbClr val="202F5A"/>
              </a:solidFill>
              <a:latin typeface="Gagalin"/>
              <a:ea typeface="Gagalin"/>
              <a:cs typeface="Gagalin"/>
              <a:sym typeface="Gagalin"/>
            </a:endParaRPr>
          </a:p>
          <a:p>
            <a:pPr marL="745242" lvl="1" indent="-372621" algn="l">
              <a:lnSpc>
                <a:spcPts val="4832"/>
              </a:lnSpc>
              <a:buFont typeface="Arial"/>
              <a:buChar char="•"/>
            </a:pPr>
            <a:r>
              <a:rPr lang="en-US" sz="3451" spc="-6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Парите ще бъдат добавени за каузата ,,Програма “Есен-зима 2024/2025</a:t>
            </a:r>
          </a:p>
          <a:p>
            <a:pPr marL="745242" lvl="1" indent="-372621" algn="l">
              <a:lnSpc>
                <a:spcPts val="2347"/>
              </a:lnSpc>
              <a:buFont typeface="Arial"/>
              <a:buChar char="•"/>
            </a:pPr>
            <a:endParaRPr lang="en-US" sz="3451" spc="-6">
              <a:solidFill>
                <a:srgbClr val="202F5A"/>
              </a:solidFill>
              <a:latin typeface="Gagalin"/>
              <a:ea typeface="Gagalin"/>
              <a:cs typeface="Gagalin"/>
              <a:sym typeface="Gagalin"/>
            </a:endParaRPr>
          </a:p>
          <a:p>
            <a:pPr marL="521669" lvl="1" indent="-260834" algn="l">
              <a:lnSpc>
                <a:spcPts val="3141"/>
              </a:lnSpc>
              <a:buFont typeface="Arial"/>
              <a:buChar char="•"/>
            </a:pPr>
            <a:r>
              <a:rPr lang="en-US" sz="2416" spc="-48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Да се включим в някое благотворително събитие, което да окаже подкрепа и да продаваме там .</a:t>
            </a:r>
          </a:p>
        </p:txBody>
      </p:sp>
      <p:sp>
        <p:nvSpPr>
          <p:cNvPr id="12" name="Freeform 12"/>
          <p:cNvSpPr/>
          <p:nvPr/>
        </p:nvSpPr>
        <p:spPr>
          <a:xfrm rot="-5240429">
            <a:off x="5169509" y="7464612"/>
            <a:ext cx="1019330" cy="1881313"/>
          </a:xfrm>
          <a:custGeom>
            <a:avLst/>
            <a:gdLst/>
            <a:ahLst/>
            <a:cxnLst/>
            <a:rect l="l" t="t" r="r" b="b"/>
            <a:pathLst>
              <a:path w="1019330" h="1881313">
                <a:moveTo>
                  <a:pt x="0" y="0"/>
                </a:moveTo>
                <a:lnTo>
                  <a:pt x="1019330" y="0"/>
                </a:lnTo>
                <a:lnTo>
                  <a:pt x="1019330" y="1881313"/>
                </a:lnTo>
                <a:lnTo>
                  <a:pt x="0" y="18813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642466" y="1255073"/>
            <a:ext cx="7837513" cy="168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00"/>
              </a:lnSpc>
            </a:pPr>
            <a:r>
              <a:rPr lang="en-US" sz="6500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Картички за благотворителност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0F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3451" y="552250"/>
            <a:ext cx="17101098" cy="9231598"/>
            <a:chOff x="0" y="0"/>
            <a:chExt cx="22801464" cy="123087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5"/>
                  </a:lnTo>
                  <a:lnTo>
                    <a:pt x="0" y="7683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5525876" y="0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5"/>
                  </a:lnTo>
                  <a:lnTo>
                    <a:pt x="0" y="7683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0800000">
              <a:off x="5623679" y="4625643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4"/>
                  </a:lnTo>
                  <a:lnTo>
                    <a:pt x="0" y="7683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10800000">
              <a:off x="97803" y="4625643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4" y="0"/>
                  </a:lnTo>
                  <a:lnTo>
                    <a:pt x="17177784" y="7683154"/>
                  </a:lnTo>
                  <a:lnTo>
                    <a:pt x="0" y="7683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-1740403">
            <a:off x="10302487" y="5075294"/>
            <a:ext cx="2347296" cy="3433545"/>
          </a:xfrm>
          <a:custGeom>
            <a:avLst/>
            <a:gdLst/>
            <a:ahLst/>
            <a:cxnLst/>
            <a:rect l="l" t="t" r="r" b="b"/>
            <a:pathLst>
              <a:path w="2347296" h="3433545">
                <a:moveTo>
                  <a:pt x="0" y="0"/>
                </a:moveTo>
                <a:lnTo>
                  <a:pt x="2347297" y="0"/>
                </a:lnTo>
                <a:lnTo>
                  <a:pt x="2347297" y="3433545"/>
                </a:lnTo>
                <a:lnTo>
                  <a:pt x="0" y="3433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12494">
            <a:off x="14833603" y="1671401"/>
            <a:ext cx="1245073" cy="1716266"/>
          </a:xfrm>
          <a:custGeom>
            <a:avLst/>
            <a:gdLst/>
            <a:ahLst/>
            <a:cxnLst/>
            <a:rect l="l" t="t" r="r" b="b"/>
            <a:pathLst>
              <a:path w="1245073" h="1716266">
                <a:moveTo>
                  <a:pt x="0" y="0"/>
                </a:moveTo>
                <a:lnTo>
                  <a:pt x="1245074" y="0"/>
                </a:lnTo>
                <a:lnTo>
                  <a:pt x="1245074" y="1716266"/>
                </a:lnTo>
                <a:lnTo>
                  <a:pt x="0" y="1716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170575">
            <a:off x="13722654" y="5909417"/>
            <a:ext cx="1699766" cy="2466678"/>
          </a:xfrm>
          <a:custGeom>
            <a:avLst/>
            <a:gdLst/>
            <a:ahLst/>
            <a:cxnLst/>
            <a:rect l="l" t="t" r="r" b="b"/>
            <a:pathLst>
              <a:path w="1699766" h="2466678">
                <a:moveTo>
                  <a:pt x="0" y="0"/>
                </a:moveTo>
                <a:lnTo>
                  <a:pt x="1699765" y="0"/>
                </a:lnTo>
                <a:lnTo>
                  <a:pt x="1699765" y="2466678"/>
                </a:lnTo>
                <a:lnTo>
                  <a:pt x="0" y="24666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250031">
            <a:off x="7799591" y="3465192"/>
            <a:ext cx="1536621" cy="885652"/>
          </a:xfrm>
          <a:custGeom>
            <a:avLst/>
            <a:gdLst/>
            <a:ahLst/>
            <a:cxnLst/>
            <a:rect l="l" t="t" r="r" b="b"/>
            <a:pathLst>
              <a:path w="1536621" h="885652">
                <a:moveTo>
                  <a:pt x="0" y="0"/>
                </a:moveTo>
                <a:lnTo>
                  <a:pt x="1536620" y="0"/>
                </a:lnTo>
                <a:lnTo>
                  <a:pt x="1536620" y="885652"/>
                </a:lnTo>
                <a:lnTo>
                  <a:pt x="0" y="8856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755535" y="1053249"/>
            <a:ext cx="5700605" cy="4114800"/>
          </a:xfrm>
          <a:custGeom>
            <a:avLst/>
            <a:gdLst/>
            <a:ahLst/>
            <a:cxnLst/>
            <a:rect l="l" t="t" r="r" b="b"/>
            <a:pathLst>
              <a:path w="5700605" h="4114800">
                <a:moveTo>
                  <a:pt x="0" y="0"/>
                </a:moveTo>
                <a:lnTo>
                  <a:pt x="5700605" y="0"/>
                </a:lnTo>
                <a:lnTo>
                  <a:pt x="57006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4021363"/>
            <a:ext cx="7822971" cy="5236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7505" lvl="1" indent="-348752" algn="l">
              <a:lnSpc>
                <a:spcPts val="4199"/>
              </a:lnSpc>
              <a:buFont typeface="Arial"/>
              <a:buChar char="•"/>
            </a:pPr>
            <a:r>
              <a:rPr lang="en-US" sz="3230" spc="-64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Избрани ученици да посетят сиропиталища и да прекарат време с децата</a:t>
            </a:r>
          </a:p>
          <a:p>
            <a:pPr algn="l">
              <a:lnSpc>
                <a:spcPts val="4199"/>
              </a:lnSpc>
            </a:pPr>
            <a:endParaRPr lang="en-US" sz="3230" spc="-64">
              <a:solidFill>
                <a:srgbClr val="202F5A"/>
              </a:solidFill>
              <a:latin typeface="Gagalin"/>
              <a:ea typeface="Gagalin"/>
              <a:cs typeface="Gagalin"/>
              <a:sym typeface="Gagalin"/>
            </a:endParaRPr>
          </a:p>
          <a:p>
            <a:pPr marL="697505" lvl="1" indent="-348752" algn="l">
              <a:lnSpc>
                <a:spcPts val="4199"/>
              </a:lnSpc>
              <a:buFont typeface="Arial"/>
              <a:buChar char="•"/>
            </a:pPr>
            <a:r>
              <a:rPr lang="en-US" sz="3230" spc="-64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Децата Да добият увереност и да увеличат свойте познания и най вече да се забавляват </a:t>
            </a:r>
          </a:p>
          <a:p>
            <a:pPr algn="l">
              <a:lnSpc>
                <a:spcPts val="4199"/>
              </a:lnSpc>
            </a:pPr>
            <a:endParaRPr lang="en-US" sz="3230" spc="-64">
              <a:solidFill>
                <a:srgbClr val="202F5A"/>
              </a:solidFill>
              <a:latin typeface="Gagalin"/>
              <a:ea typeface="Gagalin"/>
              <a:cs typeface="Gagalin"/>
              <a:sym typeface="Gagalin"/>
            </a:endParaRPr>
          </a:p>
          <a:p>
            <a:pPr marL="697505" lvl="1" indent="-348752" algn="l">
              <a:lnSpc>
                <a:spcPts val="4199"/>
              </a:lnSpc>
              <a:buFont typeface="Arial"/>
              <a:buChar char="•"/>
            </a:pPr>
            <a:r>
              <a:rPr lang="en-US" sz="3230" spc="-64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Да помогнем, прекарвайки време с тях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05048" y="1685114"/>
            <a:ext cx="7288400" cy="203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00"/>
              </a:lnSpc>
            </a:pPr>
            <a:r>
              <a:rPr lang="en-US" sz="5300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Учение/Workshop по рисуване за деца в сиропиталища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0F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3451" y="552250"/>
            <a:ext cx="17101098" cy="9231598"/>
            <a:chOff x="0" y="0"/>
            <a:chExt cx="22801464" cy="123087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5"/>
                  </a:lnTo>
                  <a:lnTo>
                    <a:pt x="0" y="7683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5525876" y="0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5"/>
                  </a:lnTo>
                  <a:lnTo>
                    <a:pt x="0" y="7683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10800000">
              <a:off x="5623679" y="4625643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5" y="0"/>
                  </a:lnTo>
                  <a:lnTo>
                    <a:pt x="17177785" y="7683154"/>
                  </a:lnTo>
                  <a:lnTo>
                    <a:pt x="0" y="7683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10800000">
              <a:off x="97803" y="4625643"/>
              <a:ext cx="17177785" cy="7683155"/>
            </a:xfrm>
            <a:custGeom>
              <a:avLst/>
              <a:gdLst/>
              <a:ahLst/>
              <a:cxnLst/>
              <a:rect l="l" t="t" r="r" b="b"/>
              <a:pathLst>
                <a:path w="17177785" h="7683155">
                  <a:moveTo>
                    <a:pt x="0" y="0"/>
                  </a:moveTo>
                  <a:lnTo>
                    <a:pt x="17177784" y="0"/>
                  </a:lnTo>
                  <a:lnTo>
                    <a:pt x="17177784" y="7683154"/>
                  </a:lnTo>
                  <a:lnTo>
                    <a:pt x="0" y="7683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6482204" y="1134674"/>
            <a:ext cx="10868611" cy="8151458"/>
          </a:xfrm>
          <a:custGeom>
            <a:avLst/>
            <a:gdLst/>
            <a:ahLst/>
            <a:cxnLst/>
            <a:rect l="l" t="t" r="r" b="b"/>
            <a:pathLst>
              <a:path w="10868611" h="8151458">
                <a:moveTo>
                  <a:pt x="0" y="0"/>
                </a:moveTo>
                <a:lnTo>
                  <a:pt x="10868611" y="0"/>
                </a:lnTo>
                <a:lnTo>
                  <a:pt x="10868611" y="8151458"/>
                </a:lnTo>
                <a:lnTo>
                  <a:pt x="0" y="81514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93451" y="4569380"/>
            <a:ext cx="5888753" cy="4688920"/>
          </a:xfrm>
          <a:custGeom>
            <a:avLst/>
            <a:gdLst/>
            <a:ahLst/>
            <a:cxnLst/>
            <a:rect l="l" t="t" r="r" b="b"/>
            <a:pathLst>
              <a:path w="5888753" h="4688920">
                <a:moveTo>
                  <a:pt x="0" y="0"/>
                </a:moveTo>
                <a:lnTo>
                  <a:pt x="5888753" y="0"/>
                </a:lnTo>
                <a:lnTo>
                  <a:pt x="5888753" y="4688920"/>
                </a:lnTo>
                <a:lnTo>
                  <a:pt x="0" y="46889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1315649"/>
            <a:ext cx="8115300" cy="132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00"/>
              </a:lnSpc>
            </a:pPr>
            <a:r>
              <a:rPr lang="en-US" sz="9900">
                <a:solidFill>
                  <a:srgbClr val="202F5A"/>
                </a:solidFill>
                <a:latin typeface="Gagalin"/>
                <a:ea typeface="Gagalin"/>
                <a:cs typeface="Gagalin"/>
                <a:sym typeface="Gagalin"/>
              </a:rPr>
              <a:t>Благодарим!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173</Words>
  <Application>Microsoft Office PowerPoint</Application>
  <PresentationFormat>Custom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Cooper BT Bold</vt:lpstr>
      <vt:lpstr>The Seasons</vt:lpstr>
      <vt:lpstr>Arial</vt:lpstr>
      <vt:lpstr>Calibri</vt:lpstr>
      <vt:lpstr>Gagalin</vt:lpstr>
      <vt:lpstr>Lora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НГПИ,,Свети Лука"</dc:title>
  <dc:creator>Виктория</dc:creator>
  <cp:lastModifiedBy>Viktoria Zaharieva</cp:lastModifiedBy>
  <cp:revision>1</cp:revision>
  <dcterms:created xsi:type="dcterms:W3CDTF">2006-08-16T00:00:00Z</dcterms:created>
  <dcterms:modified xsi:type="dcterms:W3CDTF">2024-11-12T05:15:30Z</dcterms:modified>
  <dc:identifier>DAGVt-QWxCg</dc:identifier>
</cp:coreProperties>
</file>